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58" r:id="rId6"/>
    <p:sldId id="317" r:id="rId7"/>
    <p:sldId id="330" r:id="rId8"/>
    <p:sldId id="311" r:id="rId9"/>
    <p:sldId id="312" r:id="rId10"/>
    <p:sldId id="321" r:id="rId11"/>
    <p:sldId id="320" r:id="rId12"/>
    <p:sldId id="322" r:id="rId13"/>
    <p:sldId id="323" r:id="rId14"/>
    <p:sldId id="324" r:id="rId15"/>
    <p:sldId id="313" r:id="rId16"/>
    <p:sldId id="314" r:id="rId17"/>
    <p:sldId id="318" r:id="rId18"/>
    <p:sldId id="325" r:id="rId19"/>
    <p:sldId id="326" r:id="rId20"/>
    <p:sldId id="327" r:id="rId21"/>
    <p:sldId id="328" r:id="rId22"/>
    <p:sldId id="261" r:id="rId23"/>
    <p:sldId id="319" r:id="rId24"/>
    <p:sldId id="259" r:id="rId25"/>
    <p:sldId id="260" r:id="rId26"/>
    <p:sldId id="31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59820-F82D-4596-B1C8-FD2E811D8124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9123-5BF1-41F5-8AE7-718C3E21E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7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3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74D1-31B7-41FB-8332-772F7EDB17BD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834066"/>
            <a:ext cx="10058400" cy="3566160"/>
          </a:xfrm>
        </p:spPr>
        <p:txBody>
          <a:bodyPr/>
          <a:lstStyle/>
          <a:p>
            <a:r>
              <a:rPr lang="nl-NL" dirty="0"/>
              <a:t>Thema Rekenen 1,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8615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dirty="0"/>
              <a:t>Afronden </a:t>
            </a:r>
          </a:p>
          <a:p>
            <a:pPr marL="457200" indent="-457200">
              <a:buAutoNum type="arabicPeriod"/>
            </a:pPr>
            <a:r>
              <a:rPr lang="nl-NL" dirty="0"/>
              <a:t>Schatten</a:t>
            </a:r>
          </a:p>
          <a:p>
            <a:pPr marL="457200" indent="-457200">
              <a:buAutoNum type="arabicPeriod"/>
            </a:pPr>
            <a:r>
              <a:rPr lang="nl-NL" dirty="0"/>
              <a:t>Rekenregels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7927C2-DB63-4A86-B40F-BE8B1124CA2A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22919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aal - 4nix.nl">
            <a:extLst>
              <a:ext uri="{FF2B5EF4-FFF2-40B4-BE49-F238E27FC236}">
                <a16:creationId xmlns:a16="http://schemas.microsoft.com/office/drawing/2014/main" id="{D129C6C6-1F5F-43D4-9F9F-97C03EB8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74" y="924217"/>
            <a:ext cx="8424993" cy="41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5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aart en schaal - YouTube">
            <a:extLst>
              <a:ext uri="{FF2B5EF4-FFF2-40B4-BE49-F238E27FC236}">
                <a16:creationId xmlns:a16="http://schemas.microsoft.com/office/drawing/2014/main" id="{B53B2792-DD4A-43E3-BF56-58677DB3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44" y="905933"/>
            <a:ext cx="8959516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‘Verhoudingen’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waar je verhoudingen in de dagelijkse praktijk tegen kunt komen.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wat een verhoudingstabel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verhoudingen kunt vergelijken met verhoudingstabellen.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kunt werken met een schaallijntje.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de schaal van een kaart kunt bepalen.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117936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‘procenten’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een percentage uitrekent.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uitrekent hoeveel procent iets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een bedrag met een percentage kunt verhogen/verlagen.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wat de groeifactor is en je leert rekenen met de groeifactor.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251031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332656"/>
            <a:ext cx="3074234" cy="19213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63552" y="1628801"/>
            <a:ext cx="371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Vuurwerk is in de aanbieding</a:t>
            </a:r>
          </a:p>
          <a:p>
            <a:r>
              <a:rPr lang="nl-NL" dirty="0"/>
              <a:t>Normaal 80 euro, nu met 25% korting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207568" y="2780928"/>
            <a:ext cx="2520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071664" y="242088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647728" y="242088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295800" y="242088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775520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  <a:r>
              <a:rPr lang="nl-NL" sz="1400" dirty="0"/>
              <a:t>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143672" y="27809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3838740" y="278092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703512" y="2420888"/>
            <a:ext cx="123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9" name="Gekromde pijl omhoog 28"/>
          <p:cNvSpPr/>
          <p:nvPr/>
        </p:nvSpPr>
        <p:spPr>
          <a:xfrm>
            <a:off x="3359696" y="3212976"/>
            <a:ext cx="648072" cy="57606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Gekromde pijl omhoog 29"/>
          <p:cNvSpPr/>
          <p:nvPr/>
        </p:nvSpPr>
        <p:spPr>
          <a:xfrm>
            <a:off x="4079776" y="3212976"/>
            <a:ext cx="648072" cy="57606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757334" y="2995084"/>
            <a:ext cx="328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Hoeveel euro korting krijg je?</a:t>
            </a:r>
          </a:p>
          <a:p>
            <a:pPr marL="342900" indent="-342900">
              <a:buAutoNum type="arabicPeriod"/>
            </a:pPr>
            <a:r>
              <a:rPr lang="nl-NL" dirty="0"/>
              <a:t>Wat is dus de nieuwe prijs?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2279576" y="4365104"/>
            <a:ext cx="637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dat kan veel gemakkelijker! Wat zijn de stappen die je volgt?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3359696" y="5085184"/>
            <a:ext cx="51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Juist! Gedeeld door 100 en vermenigvuldigen met 25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727848" y="5661248"/>
            <a:ext cx="20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 is 1:100x25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2495600" y="6237312"/>
            <a:ext cx="660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0.25 en dat is gelijk aan de verhoudingstabel, dit noem je de FACTOR</a:t>
            </a:r>
          </a:p>
        </p:txBody>
      </p:sp>
    </p:spTree>
    <p:extLst>
      <p:ext uri="{BB962C8B-B14F-4D97-AF65-F5344CB8AC3E}">
        <p14:creationId xmlns:p14="http://schemas.microsoft.com/office/powerpoint/2010/main" val="25749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0" grpId="0"/>
      <p:bldP spid="28" grpId="0"/>
      <p:bldP spid="29" grpId="0" animBg="1"/>
      <p:bldP spid="30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erekenen van procenten met een verhoudingstabel - YouTube">
            <a:extLst>
              <a:ext uri="{FF2B5EF4-FFF2-40B4-BE49-F238E27FC236}">
                <a16:creationId xmlns:a16="http://schemas.microsoft.com/office/drawing/2014/main" id="{F2F2F2C5-8408-4AE2-B059-5D10923EE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 b="15812"/>
          <a:stretch/>
        </p:blipFill>
        <p:spPr bwMode="auto">
          <a:xfrm>
            <a:off x="1632244" y="1842867"/>
            <a:ext cx="8959516" cy="33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9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centen en promillages - Medisch rekenen - Procenten">
            <a:extLst>
              <a:ext uri="{FF2B5EF4-FFF2-40B4-BE49-F238E27FC236}">
                <a16:creationId xmlns:a16="http://schemas.microsoft.com/office/drawing/2014/main" id="{E895F2DA-5514-49F5-AB07-3E266215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60" y="636269"/>
            <a:ext cx="4421138" cy="5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1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3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13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esplanning – paragraaf 7 blz ppt video online download">
            <a:extLst>
              <a:ext uri="{FF2B5EF4-FFF2-40B4-BE49-F238E27FC236}">
                <a16:creationId xmlns:a16="http://schemas.microsoft.com/office/drawing/2014/main" id="{16D363A0-E886-4E9D-8515-6386888C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4"/>
          <a:stretch/>
        </p:blipFill>
        <p:spPr bwMode="auto">
          <a:xfrm>
            <a:off x="1822470" y="905933"/>
            <a:ext cx="8579063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9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roeifactor berekenen - wiskunde TV - YouTube">
            <a:extLst>
              <a:ext uri="{FF2B5EF4-FFF2-40B4-BE49-F238E27FC236}">
                <a16:creationId xmlns:a16="http://schemas.microsoft.com/office/drawing/2014/main" id="{D3579C99-16BC-40CA-B1CC-E03F040E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44" y="905933"/>
            <a:ext cx="8959516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467600" cy="74868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(nieuwe) percentage : 100= factor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04218" y="2704370"/>
            <a:ext cx="215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Zoals het voorbeeld: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03912" y="2564905"/>
            <a:ext cx="371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Vuurwerk is in de aanbieding</a:t>
            </a:r>
          </a:p>
          <a:p>
            <a:r>
              <a:rPr lang="nl-NL" dirty="0"/>
              <a:t>Normaal 80 euro, nu met 25% korting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79577" y="3501009"/>
            <a:ext cx="251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100- 25= 75 %</a:t>
            </a:r>
          </a:p>
          <a:p>
            <a:r>
              <a:rPr lang="nl-NL" dirty="0"/>
              <a:t>Dat moet je dus betalen!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88088" y="45091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75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6736848" y="4961684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808856" y="51057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28936" y="4745660"/>
            <a:ext cx="155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= 0,75 (factor)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071664" y="5877272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 80 euro x 0,75 (factor) = 60 euro (hetzelfde als vorige dia)</a:t>
            </a:r>
          </a:p>
        </p:txBody>
      </p:sp>
    </p:spTree>
    <p:extLst>
      <p:ext uri="{BB962C8B-B14F-4D97-AF65-F5344CB8AC3E}">
        <p14:creationId xmlns:p14="http://schemas.microsoft.com/office/powerpoint/2010/main" val="9461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‘afronden en rekenvolgorde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je getallen kunt afronden, bijvoorbeeld op twee cijfers achter de komma.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je de uitkomst van een opgave kunt schatten.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je kunt schatten door gebruik te maken van 'bekende' maten.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welke volgorde je bewerkingen moet uitvoeren.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Van percentage naar Factor (wat doe je dus)</a:t>
            </a:r>
          </a:p>
          <a:p>
            <a:r>
              <a:rPr lang="nl-NL" dirty="0"/>
              <a:t>20%</a:t>
            </a:r>
          </a:p>
          <a:p>
            <a:r>
              <a:rPr lang="nl-NL" dirty="0"/>
              <a:t>33%</a:t>
            </a:r>
          </a:p>
          <a:p>
            <a:r>
              <a:rPr lang="nl-NL" dirty="0"/>
              <a:t>12,25%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Van Factor naar percentage (en nu)</a:t>
            </a:r>
          </a:p>
          <a:p>
            <a:r>
              <a:rPr lang="nl-NL" dirty="0"/>
              <a:t>1,17</a:t>
            </a:r>
          </a:p>
          <a:p>
            <a:r>
              <a:rPr lang="nl-NL" dirty="0"/>
              <a:t>0,75</a:t>
            </a:r>
          </a:p>
          <a:p>
            <a:r>
              <a:rPr lang="nl-NL" dirty="0"/>
              <a:t>2,00</a:t>
            </a:r>
          </a:p>
        </p:txBody>
      </p:sp>
    </p:spTree>
    <p:extLst>
      <p:ext uri="{BB962C8B-B14F-4D97-AF65-F5344CB8AC3E}">
        <p14:creationId xmlns:p14="http://schemas.microsoft.com/office/powerpoint/2010/main" val="38497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9" y="188640"/>
            <a:ext cx="8913813" cy="554360"/>
          </a:xfrm>
        </p:spPr>
        <p:txBody>
          <a:bodyPr>
            <a:normAutofit fontScale="90000"/>
          </a:bodyPr>
          <a:lstStyle/>
          <a:p>
            <a:r>
              <a:rPr lang="nl-NL" dirty="0"/>
              <a:t>Met en zonder BTW (2 voorbeelden)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19537" y="836712"/>
            <a:ext cx="663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Tv kost </a:t>
            </a:r>
            <a:r>
              <a:rPr lang="nl-NL" b="1" u="sng" dirty="0"/>
              <a:t>exclusief </a:t>
            </a:r>
            <a:r>
              <a:rPr lang="nl-NL" dirty="0"/>
              <a:t>BTW €450 , wat is de prijs inclusief BTW(+21%)?</a:t>
            </a:r>
          </a:p>
          <a:p>
            <a:endParaRPr lang="nl-NL" b="1" u="sng" dirty="0">
              <a:solidFill>
                <a:srgbClr val="FF0000"/>
              </a:solidFill>
            </a:endParaRPr>
          </a:p>
          <a:p>
            <a:r>
              <a:rPr lang="nl-NL" b="1" u="sng" dirty="0">
                <a:solidFill>
                  <a:srgbClr val="FF0000"/>
                </a:solidFill>
              </a:rPr>
              <a:t>Belangrijk: </a:t>
            </a:r>
            <a:r>
              <a:rPr lang="nl-NL" dirty="0"/>
              <a:t>Aan hoeveel % is de TV nu gelijk?!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991544" y="2186280"/>
            <a:ext cx="3888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543189" y="1807656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367808" y="181694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159896" y="182624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991544" y="18076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991544" y="2186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07568" y="2843644"/>
            <a:ext cx="488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het kan veel gemakkelijker met een </a:t>
            </a:r>
            <a:r>
              <a:rPr lang="nl-NL" b="1" u="sng" dirty="0"/>
              <a:t>factor!!!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47529" y="4005064"/>
            <a:ext cx="7092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</a:t>
            </a:r>
            <a:r>
              <a:rPr lang="nl-NL" dirty="0" err="1"/>
              <a:t>Iphone</a:t>
            </a:r>
            <a:r>
              <a:rPr lang="nl-NL" dirty="0"/>
              <a:t> kost </a:t>
            </a:r>
            <a:r>
              <a:rPr lang="nl-NL" b="1" u="sng" dirty="0"/>
              <a:t>inclusief</a:t>
            </a:r>
            <a:r>
              <a:rPr lang="nl-NL" dirty="0"/>
              <a:t> BTW €600 , wat is de prijs exclusief BTW(+21%)?</a:t>
            </a:r>
          </a:p>
          <a:p>
            <a:endParaRPr lang="nl-NL" b="1" u="sng" dirty="0">
              <a:solidFill>
                <a:srgbClr val="FF0000"/>
              </a:solidFill>
            </a:endParaRPr>
          </a:p>
          <a:p>
            <a:r>
              <a:rPr lang="nl-NL" b="1" u="sng" dirty="0">
                <a:solidFill>
                  <a:srgbClr val="FF0000"/>
                </a:solidFill>
              </a:rPr>
              <a:t>Belangrijk: </a:t>
            </a:r>
            <a:r>
              <a:rPr lang="nl-NL" dirty="0"/>
              <a:t>Aan hoeveel % is de </a:t>
            </a:r>
            <a:r>
              <a:rPr lang="nl-NL" dirty="0" err="1"/>
              <a:t>Iphone</a:t>
            </a:r>
            <a:r>
              <a:rPr lang="nl-NL" dirty="0"/>
              <a:t> nu gelijk?!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2207568" y="5363924"/>
            <a:ext cx="3888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3759213" y="498530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4583832" y="4994592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5375920" y="5003884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207568" y="49853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207568" y="53639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2423592" y="6021288"/>
            <a:ext cx="488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het kan veel gemakkelijker met een </a:t>
            </a:r>
            <a:r>
              <a:rPr lang="nl-NL" b="1" u="sng" dirty="0"/>
              <a:t>factor!!!</a:t>
            </a:r>
          </a:p>
        </p:txBody>
      </p:sp>
    </p:spTree>
    <p:extLst>
      <p:ext uri="{BB962C8B-B14F-4D97-AF65-F5344CB8AC3E}">
        <p14:creationId xmlns:p14="http://schemas.microsoft.com/office/powerpoint/2010/main" val="36684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9" y="404664"/>
            <a:ext cx="8590285" cy="914400"/>
          </a:xfrm>
        </p:spPr>
        <p:txBody>
          <a:bodyPr/>
          <a:lstStyle/>
          <a:p>
            <a:r>
              <a:rPr lang="nl-NL" dirty="0"/>
              <a:t>Meer dan 100%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35560" y="184482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broodje kroket kost 2,00 , echter is de prijs onlangs met 4% gestegen, wat wordt de nieuwe prijs?</a:t>
            </a:r>
          </a:p>
          <a:p>
            <a:endParaRPr lang="nl-NL" dirty="0"/>
          </a:p>
          <a:p>
            <a:r>
              <a:rPr lang="nl-NL" dirty="0"/>
              <a:t>Wat is mijn berekening met een factor?! 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2135560" y="3851756"/>
            <a:ext cx="3888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687205" y="3473132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511824" y="3482424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303912" y="3491716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135560" y="34731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135560" y="38517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</a:p>
        </p:txBody>
      </p:sp>
    </p:spTree>
    <p:extLst>
      <p:ext uri="{BB962C8B-B14F-4D97-AF65-F5344CB8AC3E}">
        <p14:creationId xmlns:p14="http://schemas.microsoft.com/office/powerpoint/2010/main" val="5276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‘procenten’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een percentage uitrekent.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uitrekent hoeveel procent iets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een bedrag met een percentage kunt verhogen/verlagen.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wat de groeifactor is en je leert rekenen met de groeifactor.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41752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  <p:pic>
        <p:nvPicPr>
          <p:cNvPr id="4098" name="Picture 2" descr="Hoe moet je afronden? - Mr. Chadd Academy">
            <a:extLst>
              <a:ext uri="{FF2B5EF4-FFF2-40B4-BE49-F238E27FC236}">
                <a16:creationId xmlns:a16="http://schemas.microsoft.com/office/drawing/2014/main" id="{95FB431E-F394-4980-A1BE-E740B70C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2108"/>
            <a:ext cx="9753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ronden – fhamers.nl">
            <a:extLst>
              <a:ext uri="{FF2B5EF4-FFF2-40B4-BE49-F238E27FC236}">
                <a16:creationId xmlns:a16="http://schemas.microsoft.com/office/drawing/2014/main" id="{641204F1-4AF3-4850-9685-92C80A64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112353"/>
            <a:ext cx="666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  <p:pic>
        <p:nvPicPr>
          <p:cNvPr id="2" name="Picture 2" descr="Rekenvolgorde - voorrangsregels van bewerkingen - YouTube">
            <a:extLst>
              <a:ext uri="{FF2B5EF4-FFF2-40B4-BE49-F238E27FC236}">
                <a16:creationId xmlns:a16="http://schemas.microsoft.com/office/drawing/2014/main" id="{9097F2F4-5563-4599-B3E4-D8543817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60" y="243256"/>
            <a:ext cx="7576479" cy="56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4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‘afronden en rekenvolgorde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hoe je getallen kunt afronden, bijvoorbeeld op twee cijfers achter de komma.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hoe je de uitkomst van een opgave kunt schatten.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hoe je kunt schatten door gebruik te maken van 'bekende' maten.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in welke volgorde je bewerkingen moet uitvoeren.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423812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‘Verhoudingen’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waar je verhoudingen in de dagelijkse praktijk tegen kunt komen.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wat een verhoudingstabel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verhoudingen kunt vergelijken met verhoudingstabellen.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kunt werken met een schaallijntje.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de schaal van een kaart kunt bepalen.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49318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erhoudingstabel - Direct uitleg voor ieder vak">
            <a:extLst>
              <a:ext uri="{FF2B5EF4-FFF2-40B4-BE49-F238E27FC236}">
                <a16:creationId xmlns:a16="http://schemas.microsoft.com/office/drawing/2014/main" id="{EB411697-12D8-4D1E-9C4A-CC32776A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1513398"/>
            <a:ext cx="10337292" cy="3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4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981DF0-FA43-4792-82B0-46BA7D488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Verhoudingstabellen (1) - YouTube">
            <a:extLst>
              <a:ext uri="{FF2B5EF4-FFF2-40B4-BE49-F238E27FC236}">
                <a16:creationId xmlns:a16="http://schemas.microsoft.com/office/drawing/2014/main" id="{BD8CDFC1-3986-4852-A9D7-51964D3B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10" y="135238"/>
            <a:ext cx="10758668" cy="60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298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erhoudingen vergelijken - YouTube">
            <a:extLst>
              <a:ext uri="{FF2B5EF4-FFF2-40B4-BE49-F238E27FC236}">
                <a16:creationId xmlns:a16="http://schemas.microsoft.com/office/drawing/2014/main" id="{49110FD8-F450-4B3A-86B7-2F1B081A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1448" b="5484"/>
          <a:stretch/>
        </p:blipFill>
        <p:spPr bwMode="auto">
          <a:xfrm>
            <a:off x="2198506" y="713570"/>
            <a:ext cx="7794988" cy="54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5190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74CCE2F281429577372E8234F084" ma:contentTypeVersion="2" ma:contentTypeDescription="Een nieuw document maken." ma:contentTypeScope="" ma:versionID="4bbb3181e3369cd85ec2b1863423be74">
  <xsd:schema xmlns:xsd="http://www.w3.org/2001/XMLSchema" xmlns:xs="http://www.w3.org/2001/XMLSchema" xmlns:p="http://schemas.microsoft.com/office/2006/metadata/properties" xmlns:ns2="5b4ce638-4980-4cd5-a94c-6f7c3f328b65" targetNamespace="http://schemas.microsoft.com/office/2006/metadata/properties" ma:root="true" ma:fieldsID="464ced9e5eebf34dfce6811add9f331b" ns2:_="">
    <xsd:import namespace="5b4ce638-4980-4cd5-a94c-6f7c3f328b6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e638-4980-4cd5-a94c-6f7c3f328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4E6F23-724B-4365-8CA1-4227A431809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5b4ce638-4980-4cd5-a94c-6f7c3f328b6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BE5DD05-BA53-4CCA-BC31-93A59A4D7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47EA9-008E-41BA-A3CE-6125295E9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ce638-4980-4cd5-a94c-6f7c3f328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668</Words>
  <Application>Microsoft Office PowerPoint</Application>
  <PresentationFormat>Breedbeeld</PresentationFormat>
  <Paragraphs>104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Terugblik</vt:lpstr>
      <vt:lpstr>Thema Rekenen 1,  </vt:lpstr>
      <vt:lpstr>Leerdoelen ‘afronden en rekenvolgorde</vt:lpstr>
      <vt:lpstr>PowerPoint-presentatie</vt:lpstr>
      <vt:lpstr>PowerPoint-presentatie</vt:lpstr>
      <vt:lpstr>Leerdoelen ‘afronden en rekenvolgorde</vt:lpstr>
      <vt:lpstr>Leerdoelen ‘Verhoudingen’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Leerdoelen ‘Verhoudingen’</vt:lpstr>
      <vt:lpstr>Leerdoelen ‘procenten’</vt:lpstr>
      <vt:lpstr>Procenten</vt:lpstr>
      <vt:lpstr>PowerPoint-presentatie</vt:lpstr>
      <vt:lpstr>PowerPoint-presentatie</vt:lpstr>
      <vt:lpstr>PowerPoint-presentatie</vt:lpstr>
      <vt:lpstr>PowerPoint-presentatie</vt:lpstr>
      <vt:lpstr>Factor</vt:lpstr>
      <vt:lpstr>Andere voorbeelden</vt:lpstr>
      <vt:lpstr>Met en zonder BTW (2 voorbeelden)</vt:lpstr>
      <vt:lpstr>Meer dan 100%</vt:lpstr>
      <vt:lpstr>Leerdoelen ‘procenten’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Rekenen 1,</dc:title>
  <dc:creator>Harm Selten</dc:creator>
  <cp:lastModifiedBy>Selten, Harm</cp:lastModifiedBy>
  <cp:revision>2</cp:revision>
  <dcterms:created xsi:type="dcterms:W3CDTF">2020-09-22T09:08:57Z</dcterms:created>
  <dcterms:modified xsi:type="dcterms:W3CDTF">2022-09-28T10:38:18Z</dcterms:modified>
</cp:coreProperties>
</file>